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League Spartan" panose="020B0604020202020204" charset="0"/>
      <p:regular r:id="rId12"/>
    </p:embeddedFont>
    <p:embeddedFont>
      <p:font typeface="Quicksand" panose="020B0604020202020204" charset="0"/>
      <p:regular r:id="rId13"/>
    </p:embeddedFont>
    <p:embeddedFont>
      <p:font typeface="Quicksand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e Destroyer" userId="dced91c12519d38c" providerId="LiveId" clId="{5C1614B7-0B04-4263-8321-B862110E53F3}"/>
    <pc:docChg chg="modSld">
      <pc:chgData name="Fate Destroyer" userId="dced91c12519d38c" providerId="LiveId" clId="{5C1614B7-0B04-4263-8321-B862110E53F3}" dt="2026-02-15T14:16:39.590" v="0" actId="20577"/>
      <pc:docMkLst>
        <pc:docMk/>
      </pc:docMkLst>
      <pc:sldChg chg="modSp mod">
        <pc:chgData name="Fate Destroyer" userId="dced91c12519d38c" providerId="LiveId" clId="{5C1614B7-0B04-4263-8321-B862110E53F3}" dt="2026-02-15T14:16:39.590" v="0" actId="20577"/>
        <pc:sldMkLst>
          <pc:docMk/>
          <pc:sldMk cId="0" sldId="256"/>
        </pc:sldMkLst>
        <pc:spChg chg="mod">
          <ac:chgData name="Fate Destroyer" userId="dced91c12519d38c" providerId="LiveId" clId="{5C1614B7-0B04-4263-8321-B862110E53F3}" dt="2026-02-15T14:16:39.590" v="0" actId="20577"/>
          <ac:spMkLst>
            <pc:docMk/>
            <pc:sldMk cId="0" sldId="256"/>
            <ac:spMk id="1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18915">
            <a:off x="-921192" y="-2091345"/>
            <a:ext cx="6563245" cy="6563245"/>
            <a:chOff x="0" y="0"/>
            <a:chExt cx="1728591" cy="1728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591" cy="1728591"/>
            </a:xfrm>
            <a:custGeom>
              <a:avLst/>
              <a:gdLst/>
              <a:ahLst/>
              <a:cxnLst/>
              <a:rect l="l" t="t" r="r" b="b"/>
              <a:pathLst>
                <a:path w="1728591" h="1728591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1690845"/>
                  </a:lnTo>
                  <a:cubicBezTo>
                    <a:pt x="1728591" y="1700856"/>
                    <a:pt x="1724614" y="1710457"/>
                    <a:pt x="1717536" y="1717536"/>
                  </a:cubicBezTo>
                  <a:cubicBezTo>
                    <a:pt x="1710457" y="1724614"/>
                    <a:pt x="1700856" y="1728591"/>
                    <a:pt x="1690845" y="1728591"/>
                  </a:cubicBezTo>
                  <a:lnTo>
                    <a:pt x="37747" y="1728591"/>
                  </a:lnTo>
                  <a:cubicBezTo>
                    <a:pt x="27736" y="1728591"/>
                    <a:pt x="18135" y="1724614"/>
                    <a:pt x="11056" y="1717536"/>
                  </a:cubicBezTo>
                  <a:cubicBezTo>
                    <a:pt x="3977" y="1710457"/>
                    <a:pt x="0" y="1700856"/>
                    <a:pt x="0" y="1690845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8591" cy="1766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613340" y="437732"/>
            <a:ext cx="8774811" cy="87748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6446" y="16446"/>
              <a:ext cx="779909" cy="779909"/>
            </a:xfrm>
            <a:custGeom>
              <a:avLst/>
              <a:gdLst/>
              <a:ahLst/>
              <a:cxnLst/>
              <a:rect l="l" t="t" r="r" b="b"/>
              <a:pathLst>
                <a:path w="779909" h="779909">
                  <a:moveTo>
                    <a:pt x="418028" y="11628"/>
                  </a:moveTo>
                  <a:lnTo>
                    <a:pt x="768280" y="361880"/>
                  </a:lnTo>
                  <a:cubicBezTo>
                    <a:pt x="775726" y="369325"/>
                    <a:pt x="779908" y="379424"/>
                    <a:pt x="779908" y="389954"/>
                  </a:cubicBezTo>
                  <a:cubicBezTo>
                    <a:pt x="779908" y="400484"/>
                    <a:pt x="775726" y="410582"/>
                    <a:pt x="768280" y="418028"/>
                  </a:cubicBezTo>
                  <a:lnTo>
                    <a:pt x="418028" y="768280"/>
                  </a:lnTo>
                  <a:cubicBezTo>
                    <a:pt x="410582" y="775726"/>
                    <a:pt x="400484" y="779908"/>
                    <a:pt x="389954" y="779908"/>
                  </a:cubicBezTo>
                  <a:cubicBezTo>
                    <a:pt x="379424" y="779908"/>
                    <a:pt x="369325" y="775726"/>
                    <a:pt x="361880" y="768280"/>
                  </a:cubicBezTo>
                  <a:lnTo>
                    <a:pt x="11628" y="418028"/>
                  </a:lnTo>
                  <a:cubicBezTo>
                    <a:pt x="4183" y="410582"/>
                    <a:pt x="0" y="400484"/>
                    <a:pt x="0" y="389954"/>
                  </a:cubicBezTo>
                  <a:cubicBezTo>
                    <a:pt x="0" y="379424"/>
                    <a:pt x="4183" y="369325"/>
                    <a:pt x="11628" y="361880"/>
                  </a:cubicBezTo>
                  <a:lnTo>
                    <a:pt x="361880" y="11628"/>
                  </a:lnTo>
                  <a:cubicBezTo>
                    <a:pt x="369325" y="4183"/>
                    <a:pt x="379424" y="0"/>
                    <a:pt x="389954" y="0"/>
                  </a:cubicBezTo>
                  <a:cubicBezTo>
                    <a:pt x="400484" y="0"/>
                    <a:pt x="410582" y="4183"/>
                    <a:pt x="418028" y="11628"/>
                  </a:cubicBezTo>
                  <a:close/>
                </a:path>
              </a:pathLst>
            </a:custGeom>
            <a:blipFill>
              <a:blip r:embed="rId2"/>
              <a:stretch>
                <a:fillRect l="-28211" t="-2108" r="-28211" b="-2108"/>
              </a:stretch>
            </a:blipFill>
            <a:ln w="180975" cap="rnd">
              <a:solidFill>
                <a:srgbClr val="009954"/>
              </a:solidFill>
              <a:prstDash val="solid"/>
              <a:round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3303462" y="6623917"/>
            <a:ext cx="5177254" cy="51772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27873" y="27873"/>
              <a:ext cx="757054" cy="757054"/>
            </a:xfrm>
            <a:custGeom>
              <a:avLst/>
              <a:gdLst/>
              <a:ahLst/>
              <a:cxnLst/>
              <a:rect l="l" t="t" r="r" b="b"/>
              <a:pathLst>
                <a:path w="757054" h="757054">
                  <a:moveTo>
                    <a:pt x="426109" y="19709"/>
                  </a:moveTo>
                  <a:lnTo>
                    <a:pt x="737345" y="330945"/>
                  </a:lnTo>
                  <a:cubicBezTo>
                    <a:pt x="749964" y="343564"/>
                    <a:pt x="757054" y="360680"/>
                    <a:pt x="757054" y="378527"/>
                  </a:cubicBezTo>
                  <a:cubicBezTo>
                    <a:pt x="757054" y="396374"/>
                    <a:pt x="749964" y="413490"/>
                    <a:pt x="737345" y="426109"/>
                  </a:cubicBezTo>
                  <a:lnTo>
                    <a:pt x="426109" y="737345"/>
                  </a:lnTo>
                  <a:cubicBezTo>
                    <a:pt x="413490" y="749964"/>
                    <a:pt x="396374" y="757054"/>
                    <a:pt x="378527" y="757054"/>
                  </a:cubicBezTo>
                  <a:cubicBezTo>
                    <a:pt x="360680" y="757054"/>
                    <a:pt x="343564" y="749964"/>
                    <a:pt x="330945" y="737345"/>
                  </a:cubicBezTo>
                  <a:lnTo>
                    <a:pt x="19709" y="426109"/>
                  </a:lnTo>
                  <a:cubicBezTo>
                    <a:pt x="7090" y="413490"/>
                    <a:pt x="0" y="396374"/>
                    <a:pt x="0" y="378527"/>
                  </a:cubicBezTo>
                  <a:cubicBezTo>
                    <a:pt x="0" y="360680"/>
                    <a:pt x="7090" y="343564"/>
                    <a:pt x="19709" y="330945"/>
                  </a:cubicBezTo>
                  <a:lnTo>
                    <a:pt x="330945" y="19709"/>
                  </a:lnTo>
                  <a:cubicBezTo>
                    <a:pt x="343564" y="7090"/>
                    <a:pt x="360680" y="0"/>
                    <a:pt x="378527" y="0"/>
                  </a:cubicBezTo>
                  <a:cubicBezTo>
                    <a:pt x="396374" y="0"/>
                    <a:pt x="413490" y="7090"/>
                    <a:pt x="426109" y="19709"/>
                  </a:cubicBezTo>
                  <a:close/>
                </a:path>
              </a:pathLst>
            </a:custGeom>
            <a:blipFill>
              <a:blip r:embed="rId3"/>
              <a:stretch>
                <a:fillRect l="-25827" t="-519" r="-25827" b="-519"/>
              </a:stretch>
            </a:blipFill>
            <a:ln w="180975" cap="rnd">
              <a:solidFill>
                <a:srgbClr val="009954"/>
              </a:solidFill>
              <a:prstDash val="solid"/>
              <a:round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-2111350" y="7521065"/>
            <a:ext cx="5177254" cy="517725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27873" y="27873"/>
              <a:ext cx="757054" cy="757054"/>
            </a:xfrm>
            <a:custGeom>
              <a:avLst/>
              <a:gdLst/>
              <a:ahLst/>
              <a:cxnLst/>
              <a:rect l="l" t="t" r="r" b="b"/>
              <a:pathLst>
                <a:path w="757054" h="757054">
                  <a:moveTo>
                    <a:pt x="426109" y="19709"/>
                  </a:moveTo>
                  <a:lnTo>
                    <a:pt x="737345" y="330945"/>
                  </a:lnTo>
                  <a:cubicBezTo>
                    <a:pt x="749964" y="343564"/>
                    <a:pt x="757054" y="360680"/>
                    <a:pt x="757054" y="378527"/>
                  </a:cubicBezTo>
                  <a:cubicBezTo>
                    <a:pt x="757054" y="396374"/>
                    <a:pt x="749964" y="413490"/>
                    <a:pt x="737345" y="426109"/>
                  </a:cubicBezTo>
                  <a:lnTo>
                    <a:pt x="426109" y="737345"/>
                  </a:lnTo>
                  <a:cubicBezTo>
                    <a:pt x="413490" y="749964"/>
                    <a:pt x="396374" y="757054"/>
                    <a:pt x="378527" y="757054"/>
                  </a:cubicBezTo>
                  <a:cubicBezTo>
                    <a:pt x="360680" y="757054"/>
                    <a:pt x="343564" y="749964"/>
                    <a:pt x="330945" y="737345"/>
                  </a:cubicBezTo>
                  <a:lnTo>
                    <a:pt x="19709" y="426109"/>
                  </a:lnTo>
                  <a:cubicBezTo>
                    <a:pt x="7090" y="413490"/>
                    <a:pt x="0" y="396374"/>
                    <a:pt x="0" y="378527"/>
                  </a:cubicBezTo>
                  <a:cubicBezTo>
                    <a:pt x="0" y="360680"/>
                    <a:pt x="7090" y="343564"/>
                    <a:pt x="19709" y="330945"/>
                  </a:cubicBezTo>
                  <a:lnTo>
                    <a:pt x="330945" y="19709"/>
                  </a:lnTo>
                  <a:cubicBezTo>
                    <a:pt x="343564" y="7090"/>
                    <a:pt x="360680" y="0"/>
                    <a:pt x="378527" y="0"/>
                  </a:cubicBezTo>
                  <a:cubicBezTo>
                    <a:pt x="396374" y="0"/>
                    <a:pt x="413490" y="7090"/>
                    <a:pt x="426109" y="19709"/>
                  </a:cubicBezTo>
                  <a:close/>
                </a:path>
              </a:pathLst>
            </a:custGeom>
            <a:blipFill>
              <a:blip r:embed="rId4"/>
              <a:stretch>
                <a:fillRect l="-25827" t="-519" r="-25827" b="-519"/>
              </a:stretch>
            </a:blipFill>
            <a:ln w="180975" cap="rnd">
              <a:solidFill>
                <a:srgbClr val="009954"/>
              </a:solidFill>
              <a:prstDash val="solid"/>
              <a:round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8442975" y="5829901"/>
            <a:ext cx="2767419" cy="624424"/>
            <a:chOff x="0" y="0"/>
            <a:chExt cx="728868" cy="1644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8868" cy="164457"/>
            </a:xfrm>
            <a:custGeom>
              <a:avLst/>
              <a:gdLst/>
              <a:ahLst/>
              <a:cxnLst/>
              <a:rect l="l" t="t" r="r" b="b"/>
              <a:pathLst>
                <a:path w="728868" h="164457">
                  <a:moveTo>
                    <a:pt x="82229" y="0"/>
                  </a:moveTo>
                  <a:lnTo>
                    <a:pt x="646639" y="0"/>
                  </a:lnTo>
                  <a:cubicBezTo>
                    <a:pt x="692053" y="0"/>
                    <a:pt x="728868" y="36815"/>
                    <a:pt x="728868" y="82229"/>
                  </a:cubicBezTo>
                  <a:lnTo>
                    <a:pt x="728868" y="82229"/>
                  </a:lnTo>
                  <a:cubicBezTo>
                    <a:pt x="728868" y="104037"/>
                    <a:pt x="720204" y="124952"/>
                    <a:pt x="704783" y="140373"/>
                  </a:cubicBezTo>
                  <a:cubicBezTo>
                    <a:pt x="689363" y="155794"/>
                    <a:pt x="668447" y="164457"/>
                    <a:pt x="646639" y="164457"/>
                  </a:cubicBezTo>
                  <a:lnTo>
                    <a:pt x="82229" y="164457"/>
                  </a:lnTo>
                  <a:cubicBezTo>
                    <a:pt x="36815" y="164457"/>
                    <a:pt x="0" y="127642"/>
                    <a:pt x="0" y="82229"/>
                  </a:cubicBezTo>
                  <a:lnTo>
                    <a:pt x="0" y="82229"/>
                  </a:lnTo>
                  <a:cubicBezTo>
                    <a:pt x="0" y="36815"/>
                    <a:pt x="36815" y="0"/>
                    <a:pt x="82229" y="0"/>
                  </a:cubicBezTo>
                  <a:close/>
                </a:path>
              </a:pathLst>
            </a:custGeom>
            <a:solidFill>
              <a:srgbClr val="0099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28868" cy="202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442975" y="3487538"/>
            <a:ext cx="8778584" cy="167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56"/>
              </a:lnSpc>
            </a:pPr>
            <a:r>
              <a:rPr lang="en-US" sz="12766" spc="-651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18456" y="5105400"/>
            <a:ext cx="8778584" cy="34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b="1" spc="256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ON-PAGE SEO AUDIT AND OPTIMIZATION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85538" y="5949052"/>
            <a:ext cx="2482293" cy="34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7"/>
              </a:lnSpc>
            </a:pPr>
            <a:r>
              <a:rPr lang="en-US" sz="2048" b="1" spc="256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BY KRISH RANA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18915">
            <a:off x="-1802415" y="-3134426"/>
            <a:ext cx="6563245" cy="6563245"/>
            <a:chOff x="0" y="0"/>
            <a:chExt cx="1728591" cy="1728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591" cy="1728591"/>
            </a:xfrm>
            <a:custGeom>
              <a:avLst/>
              <a:gdLst/>
              <a:ahLst/>
              <a:cxnLst/>
              <a:rect l="l" t="t" r="r" b="b"/>
              <a:pathLst>
                <a:path w="1728591" h="1728591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1690845"/>
                  </a:lnTo>
                  <a:cubicBezTo>
                    <a:pt x="1728591" y="1700856"/>
                    <a:pt x="1724614" y="1710457"/>
                    <a:pt x="1717536" y="1717536"/>
                  </a:cubicBezTo>
                  <a:cubicBezTo>
                    <a:pt x="1710457" y="1724614"/>
                    <a:pt x="1700856" y="1728591"/>
                    <a:pt x="1690845" y="1728591"/>
                  </a:cubicBezTo>
                  <a:lnTo>
                    <a:pt x="37747" y="1728591"/>
                  </a:lnTo>
                  <a:cubicBezTo>
                    <a:pt x="27736" y="1728591"/>
                    <a:pt x="18135" y="1724614"/>
                    <a:pt x="11056" y="1717536"/>
                  </a:cubicBezTo>
                  <a:cubicBezTo>
                    <a:pt x="3977" y="1710457"/>
                    <a:pt x="0" y="1700856"/>
                    <a:pt x="0" y="1690845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8591" cy="1766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79207" y="1780336"/>
            <a:ext cx="13409814" cy="131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4"/>
              </a:lnSpc>
            </a:pPr>
            <a:r>
              <a:rPr lang="en-US" sz="9229" b="1" spc="-47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4243" y="3450693"/>
            <a:ext cx="15499515" cy="621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The on-page SEO audit of the MyCaptain homepage shows that the website has a strong design, clear course offerings, and good trust signals. However, several important SEO elements are not fully optimized. Key issues include a non-optimized title tag and meta description, a generic H1 heading, weak keyword targeting, limited SEO-focused content, missing image ALT text, and generic internal linking.</a:t>
            </a:r>
          </a:p>
          <a:p>
            <a:pPr algn="l">
              <a:lnSpc>
                <a:spcPts val="4079"/>
              </a:lnSpc>
            </a:pPr>
            <a:endParaRPr lang="en-US" sz="2400">
              <a:solidFill>
                <a:srgbClr val="FFFFFF">
                  <a:alpha val="71765"/>
                </a:srgbClr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By implementing the recommended solutions—such as optimizing the title and meta description, adding keyword-rich headings and content, improving internal links, compressing images, and adding schema markup—the website can significantly improve its search engine visibility and organic traffic.</a:t>
            </a:r>
          </a:p>
          <a:p>
            <a:pPr algn="l">
              <a:lnSpc>
                <a:spcPts val="4079"/>
              </a:lnSpc>
            </a:pPr>
            <a:endParaRPr lang="en-US" sz="2400">
              <a:solidFill>
                <a:srgbClr val="FFFFFF">
                  <a:alpha val="71765"/>
                </a:srgbClr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Overall, with a few strategic on-page SEO improvements, MyCaptain has strong potential to rank higher for course-related keywords and attract more qualified users.</a:t>
            </a:r>
          </a:p>
          <a:p>
            <a:pPr algn="l">
              <a:lnSpc>
                <a:spcPts val="4759"/>
              </a:lnSpc>
            </a:pPr>
            <a:endParaRPr lang="en-US" sz="2400">
              <a:solidFill>
                <a:srgbClr val="FFFFFF">
                  <a:alpha val="71765"/>
                </a:srgb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18915">
            <a:off x="-1802415" y="-3134426"/>
            <a:ext cx="6563245" cy="6563245"/>
            <a:chOff x="0" y="0"/>
            <a:chExt cx="1728591" cy="1728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591" cy="1728591"/>
            </a:xfrm>
            <a:custGeom>
              <a:avLst/>
              <a:gdLst/>
              <a:ahLst/>
              <a:cxnLst/>
              <a:rect l="l" t="t" r="r" b="b"/>
              <a:pathLst>
                <a:path w="1728591" h="1728591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1690845"/>
                  </a:lnTo>
                  <a:cubicBezTo>
                    <a:pt x="1728591" y="1700856"/>
                    <a:pt x="1724614" y="1710457"/>
                    <a:pt x="1717536" y="1717536"/>
                  </a:cubicBezTo>
                  <a:cubicBezTo>
                    <a:pt x="1710457" y="1724614"/>
                    <a:pt x="1700856" y="1728591"/>
                    <a:pt x="1690845" y="1728591"/>
                  </a:cubicBezTo>
                  <a:lnTo>
                    <a:pt x="37747" y="1728591"/>
                  </a:lnTo>
                  <a:cubicBezTo>
                    <a:pt x="27736" y="1728591"/>
                    <a:pt x="18135" y="1724614"/>
                    <a:pt x="11056" y="1717536"/>
                  </a:cubicBezTo>
                  <a:cubicBezTo>
                    <a:pt x="3977" y="1710457"/>
                    <a:pt x="0" y="1700856"/>
                    <a:pt x="0" y="1690845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8591" cy="1766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618915">
            <a:off x="11506576" y="4200050"/>
            <a:ext cx="6563245" cy="11543232"/>
            <a:chOff x="0" y="0"/>
            <a:chExt cx="1728591" cy="3040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8591" cy="3040193"/>
            </a:xfrm>
            <a:custGeom>
              <a:avLst/>
              <a:gdLst/>
              <a:ahLst/>
              <a:cxnLst/>
              <a:rect l="l" t="t" r="r" b="b"/>
              <a:pathLst>
                <a:path w="1728591" h="3040193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3002446"/>
                  </a:lnTo>
                  <a:cubicBezTo>
                    <a:pt x="1728591" y="3012457"/>
                    <a:pt x="1724614" y="3022058"/>
                    <a:pt x="1717536" y="3029137"/>
                  </a:cubicBezTo>
                  <a:cubicBezTo>
                    <a:pt x="1710457" y="3036216"/>
                    <a:pt x="1700856" y="3040193"/>
                    <a:pt x="1690845" y="3040193"/>
                  </a:cubicBezTo>
                  <a:lnTo>
                    <a:pt x="37747" y="3040193"/>
                  </a:lnTo>
                  <a:cubicBezTo>
                    <a:pt x="27736" y="3040193"/>
                    <a:pt x="18135" y="3036216"/>
                    <a:pt x="11056" y="3029137"/>
                  </a:cubicBezTo>
                  <a:cubicBezTo>
                    <a:pt x="3977" y="3022058"/>
                    <a:pt x="0" y="3012457"/>
                    <a:pt x="0" y="3002446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8591" cy="3078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81708" y="1028700"/>
            <a:ext cx="3977592" cy="397759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04775" cap="sq">
              <a:solidFill>
                <a:srgbClr val="009954"/>
              </a:solidFill>
              <a:prstDash val="solid"/>
              <a:miter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844567" y="2184323"/>
            <a:ext cx="8765498" cy="134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63"/>
              </a:lnSpc>
            </a:pPr>
            <a:r>
              <a:rPr lang="en-US" sz="9426" b="1" spc="-48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7797" y="4910646"/>
            <a:ext cx="11185812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>
                <a:solidFill>
                  <a:srgbClr val="FFFFFF">
                    <a:alpha val="71765"/>
                  </a:srgbClr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MyCaptain</a:t>
            </a:r>
            <a:r>
              <a:rPr lang="en-US" sz="2400" b="1" u="none" strike="noStrike">
                <a:solidFill>
                  <a:srgbClr val="FFFFFF">
                    <a:alpha val="71765"/>
                  </a:srgbClr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is an online learning platform offering skill-based courses and mentorship</a:t>
            </a:r>
          </a:p>
          <a:p>
            <a:pPr marL="518160" lvl="1" indent="-259080" algn="l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trike="noStrike">
                <a:solidFill>
                  <a:srgbClr val="FFFFFF">
                    <a:alpha val="71765"/>
                  </a:srgbClr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On-page SEO plays a crucial role in improving search engine rankings and user experience</a:t>
            </a:r>
          </a:p>
          <a:p>
            <a:pPr marL="518160" lvl="1" indent="-259080" algn="l">
              <a:lnSpc>
                <a:spcPts val="40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u="none" strike="noStrike">
                <a:solidFill>
                  <a:srgbClr val="FFFFFF">
                    <a:alpha val="71765"/>
                  </a:srgbClr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 on-page SEO audit was conducted to evaluate and optimize key website elements</a:t>
            </a:r>
          </a:p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endParaRPr lang="en-US" sz="2400" b="1" u="none" strike="noStrike">
              <a:solidFill>
                <a:srgbClr val="FFFFFF">
                  <a:alpha val="71765"/>
                </a:srgbClr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44567" y="3950933"/>
            <a:ext cx="8778584" cy="34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b="1" spc="256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ON-PAGE SEO AUDIT AND OPTIMIZATION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18915">
            <a:off x="-1802415" y="-3134426"/>
            <a:ext cx="6563245" cy="6563245"/>
            <a:chOff x="0" y="0"/>
            <a:chExt cx="1728591" cy="1728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591" cy="1728591"/>
            </a:xfrm>
            <a:custGeom>
              <a:avLst/>
              <a:gdLst/>
              <a:ahLst/>
              <a:cxnLst/>
              <a:rect l="l" t="t" r="r" b="b"/>
              <a:pathLst>
                <a:path w="1728591" h="1728591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1690845"/>
                  </a:lnTo>
                  <a:cubicBezTo>
                    <a:pt x="1728591" y="1700856"/>
                    <a:pt x="1724614" y="1710457"/>
                    <a:pt x="1717536" y="1717536"/>
                  </a:cubicBezTo>
                  <a:cubicBezTo>
                    <a:pt x="1710457" y="1724614"/>
                    <a:pt x="1700856" y="1728591"/>
                    <a:pt x="1690845" y="1728591"/>
                  </a:cubicBezTo>
                  <a:lnTo>
                    <a:pt x="37747" y="1728591"/>
                  </a:lnTo>
                  <a:cubicBezTo>
                    <a:pt x="27736" y="1728591"/>
                    <a:pt x="18135" y="1724614"/>
                    <a:pt x="11056" y="1717536"/>
                  </a:cubicBezTo>
                  <a:cubicBezTo>
                    <a:pt x="3977" y="1710457"/>
                    <a:pt x="0" y="1700856"/>
                    <a:pt x="0" y="1690845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8591" cy="1766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44567" y="2184323"/>
            <a:ext cx="8765498" cy="134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63"/>
              </a:lnSpc>
            </a:pPr>
            <a:r>
              <a:rPr lang="en-US" sz="9426" b="1" spc="-48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Our Objectives</a:t>
            </a:r>
          </a:p>
        </p:txBody>
      </p:sp>
      <p:grpSp>
        <p:nvGrpSpPr>
          <p:cNvPr id="6" name="Group 6"/>
          <p:cNvGrpSpPr/>
          <p:nvPr/>
        </p:nvGrpSpPr>
        <p:grpSpPr>
          <a:xfrm rot="2618915">
            <a:off x="11506576" y="4200050"/>
            <a:ext cx="6563245" cy="11543232"/>
            <a:chOff x="0" y="0"/>
            <a:chExt cx="1728591" cy="3040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8591" cy="3040193"/>
            </a:xfrm>
            <a:custGeom>
              <a:avLst/>
              <a:gdLst/>
              <a:ahLst/>
              <a:cxnLst/>
              <a:rect l="l" t="t" r="r" b="b"/>
              <a:pathLst>
                <a:path w="1728591" h="3040193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3002446"/>
                  </a:lnTo>
                  <a:cubicBezTo>
                    <a:pt x="1728591" y="3012457"/>
                    <a:pt x="1724614" y="3022058"/>
                    <a:pt x="1717536" y="3029137"/>
                  </a:cubicBezTo>
                  <a:cubicBezTo>
                    <a:pt x="1710457" y="3036216"/>
                    <a:pt x="1700856" y="3040193"/>
                    <a:pt x="1690845" y="3040193"/>
                  </a:cubicBezTo>
                  <a:lnTo>
                    <a:pt x="37747" y="3040193"/>
                  </a:lnTo>
                  <a:cubicBezTo>
                    <a:pt x="27736" y="3040193"/>
                    <a:pt x="18135" y="3036216"/>
                    <a:pt x="11056" y="3029137"/>
                  </a:cubicBezTo>
                  <a:cubicBezTo>
                    <a:pt x="3977" y="3022058"/>
                    <a:pt x="0" y="3012457"/>
                    <a:pt x="0" y="3002446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28591" cy="3078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44567" y="4054190"/>
            <a:ext cx="10381808" cy="46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b="1">
                <a:solidFill>
                  <a:srgbClr val="FFFFFF">
                    <a:alpha val="71765"/>
                  </a:srgbClr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Improve search engine visibil</a:t>
            </a:r>
            <a:r>
              <a:rPr lang="en-US" sz="2400" b="1" u="none" strike="noStrike">
                <a:solidFill>
                  <a:srgbClr val="FFFFFF">
                    <a:alpha val="71765"/>
                  </a:srgbClr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ity of MyCaptain’s web pages</a:t>
            </a:r>
          </a:p>
          <a:p>
            <a:pPr algn="l">
              <a:lnSpc>
                <a:spcPts val="4079"/>
              </a:lnSpc>
            </a:pPr>
            <a:endParaRPr lang="en-US" sz="2400" b="1" u="none" strike="noStrike">
              <a:solidFill>
                <a:srgbClr val="FFFFFF">
                  <a:alpha val="71765"/>
                </a:srgbClr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b="1" u="none" strike="noStrike">
                <a:solidFill>
                  <a:srgbClr val="FFFFFF">
                    <a:alpha val="71765"/>
                  </a:srgbClr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Optimize on-page elements such as meta tags, headings, and content</a:t>
            </a:r>
          </a:p>
          <a:p>
            <a:pPr algn="l">
              <a:lnSpc>
                <a:spcPts val="4079"/>
              </a:lnSpc>
            </a:pPr>
            <a:endParaRPr lang="en-US" sz="2400" b="1" u="none" strike="noStrike">
              <a:solidFill>
                <a:srgbClr val="FFFFFF">
                  <a:alpha val="71765"/>
                </a:srgbClr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b="1" u="none" strike="noStrike">
                <a:solidFill>
                  <a:srgbClr val="FFFFFF">
                    <a:alpha val="71765"/>
                  </a:srgbClr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Enhance user experience and engagement</a:t>
            </a:r>
          </a:p>
          <a:p>
            <a:pPr algn="l">
              <a:lnSpc>
                <a:spcPts val="4079"/>
              </a:lnSpc>
            </a:pPr>
            <a:endParaRPr lang="en-US" sz="2400" b="1" u="none" strike="noStrike">
              <a:solidFill>
                <a:srgbClr val="FFFFFF">
                  <a:alpha val="71765"/>
                </a:srgbClr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b="1" u="none" strike="noStrike">
                <a:solidFill>
                  <a:srgbClr val="FFFFFF">
                    <a:alpha val="71765"/>
                  </a:srgbClr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Align content with search intent and target keywords</a:t>
            </a:r>
          </a:p>
          <a:p>
            <a:pPr algn="l">
              <a:lnSpc>
                <a:spcPts val="4079"/>
              </a:lnSpc>
            </a:pPr>
            <a:endParaRPr lang="en-US" sz="2400" b="1" u="none" strike="noStrike">
              <a:solidFill>
                <a:srgbClr val="FFFFFF">
                  <a:alpha val="71765"/>
                </a:srgbClr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18915">
            <a:off x="-1802415" y="-3134426"/>
            <a:ext cx="6563245" cy="6563245"/>
            <a:chOff x="0" y="0"/>
            <a:chExt cx="1728591" cy="1728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591" cy="1728591"/>
            </a:xfrm>
            <a:custGeom>
              <a:avLst/>
              <a:gdLst/>
              <a:ahLst/>
              <a:cxnLst/>
              <a:rect l="l" t="t" r="r" b="b"/>
              <a:pathLst>
                <a:path w="1728591" h="1728591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1690845"/>
                  </a:lnTo>
                  <a:cubicBezTo>
                    <a:pt x="1728591" y="1700856"/>
                    <a:pt x="1724614" y="1710457"/>
                    <a:pt x="1717536" y="1717536"/>
                  </a:cubicBezTo>
                  <a:cubicBezTo>
                    <a:pt x="1710457" y="1724614"/>
                    <a:pt x="1700856" y="1728591"/>
                    <a:pt x="1690845" y="1728591"/>
                  </a:cubicBezTo>
                  <a:lnTo>
                    <a:pt x="37747" y="1728591"/>
                  </a:lnTo>
                  <a:cubicBezTo>
                    <a:pt x="27736" y="1728591"/>
                    <a:pt x="18135" y="1724614"/>
                    <a:pt x="11056" y="1717536"/>
                  </a:cubicBezTo>
                  <a:cubicBezTo>
                    <a:pt x="3977" y="1710457"/>
                    <a:pt x="0" y="1700856"/>
                    <a:pt x="0" y="1690845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8591" cy="1766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72559" y="4283440"/>
            <a:ext cx="12942882" cy="3575471"/>
          </a:xfrm>
          <a:custGeom>
            <a:avLst/>
            <a:gdLst/>
            <a:ahLst/>
            <a:cxnLst/>
            <a:rect l="l" t="t" r="r" b="b"/>
            <a:pathLst>
              <a:path w="12942882" h="3575471">
                <a:moveTo>
                  <a:pt x="0" y="0"/>
                </a:moveTo>
                <a:lnTo>
                  <a:pt x="12942882" y="0"/>
                </a:lnTo>
                <a:lnTo>
                  <a:pt x="12942882" y="3575471"/>
                </a:lnTo>
                <a:lnTo>
                  <a:pt x="0" y="35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9207" y="2043072"/>
            <a:ext cx="13409814" cy="131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4"/>
              </a:lnSpc>
            </a:pPr>
            <a:r>
              <a:rPr lang="en-US" sz="9229" b="1" spc="-47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 - page SEO Audit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18915">
            <a:off x="-1802415" y="-3134426"/>
            <a:ext cx="6563245" cy="6563245"/>
            <a:chOff x="0" y="0"/>
            <a:chExt cx="1728591" cy="1728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591" cy="1728591"/>
            </a:xfrm>
            <a:custGeom>
              <a:avLst/>
              <a:gdLst/>
              <a:ahLst/>
              <a:cxnLst/>
              <a:rect l="l" t="t" r="r" b="b"/>
              <a:pathLst>
                <a:path w="1728591" h="1728591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1690845"/>
                  </a:lnTo>
                  <a:cubicBezTo>
                    <a:pt x="1728591" y="1700856"/>
                    <a:pt x="1724614" y="1710457"/>
                    <a:pt x="1717536" y="1717536"/>
                  </a:cubicBezTo>
                  <a:cubicBezTo>
                    <a:pt x="1710457" y="1724614"/>
                    <a:pt x="1700856" y="1728591"/>
                    <a:pt x="1690845" y="1728591"/>
                  </a:cubicBezTo>
                  <a:lnTo>
                    <a:pt x="37747" y="1728591"/>
                  </a:lnTo>
                  <a:cubicBezTo>
                    <a:pt x="27736" y="1728591"/>
                    <a:pt x="18135" y="1724614"/>
                    <a:pt x="11056" y="1717536"/>
                  </a:cubicBezTo>
                  <a:cubicBezTo>
                    <a:pt x="3977" y="1710457"/>
                    <a:pt x="0" y="1700856"/>
                    <a:pt x="0" y="1690845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8591" cy="1766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66375" y="7676124"/>
            <a:ext cx="11301259" cy="1582176"/>
          </a:xfrm>
          <a:custGeom>
            <a:avLst/>
            <a:gdLst/>
            <a:ahLst/>
            <a:cxnLst/>
            <a:rect l="l" t="t" r="r" b="b"/>
            <a:pathLst>
              <a:path w="11301259" h="1582176">
                <a:moveTo>
                  <a:pt x="0" y="0"/>
                </a:moveTo>
                <a:lnTo>
                  <a:pt x="11301259" y="0"/>
                </a:lnTo>
                <a:lnTo>
                  <a:pt x="11301259" y="1582176"/>
                </a:lnTo>
                <a:lnTo>
                  <a:pt x="0" y="158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66375" y="3758871"/>
            <a:ext cx="11301259" cy="3517517"/>
          </a:xfrm>
          <a:custGeom>
            <a:avLst/>
            <a:gdLst/>
            <a:ahLst/>
            <a:cxnLst/>
            <a:rect l="l" t="t" r="r" b="b"/>
            <a:pathLst>
              <a:path w="11301259" h="3517517">
                <a:moveTo>
                  <a:pt x="0" y="0"/>
                </a:moveTo>
                <a:lnTo>
                  <a:pt x="11301259" y="0"/>
                </a:lnTo>
                <a:lnTo>
                  <a:pt x="11301259" y="3517517"/>
                </a:lnTo>
                <a:lnTo>
                  <a:pt x="0" y="3517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79207" y="2043072"/>
            <a:ext cx="13409814" cy="131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4"/>
              </a:lnSpc>
            </a:pPr>
            <a:r>
              <a:rPr lang="en-US" sz="9229" b="1" spc="-47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 - page SEO Audit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18915">
            <a:off x="-1802415" y="-3134426"/>
            <a:ext cx="6563245" cy="6563245"/>
            <a:chOff x="0" y="0"/>
            <a:chExt cx="1728591" cy="1728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591" cy="1728591"/>
            </a:xfrm>
            <a:custGeom>
              <a:avLst/>
              <a:gdLst/>
              <a:ahLst/>
              <a:cxnLst/>
              <a:rect l="l" t="t" r="r" b="b"/>
              <a:pathLst>
                <a:path w="1728591" h="1728591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1690845"/>
                  </a:lnTo>
                  <a:cubicBezTo>
                    <a:pt x="1728591" y="1700856"/>
                    <a:pt x="1724614" y="1710457"/>
                    <a:pt x="1717536" y="1717536"/>
                  </a:cubicBezTo>
                  <a:cubicBezTo>
                    <a:pt x="1710457" y="1724614"/>
                    <a:pt x="1700856" y="1728591"/>
                    <a:pt x="1690845" y="1728591"/>
                  </a:cubicBezTo>
                  <a:lnTo>
                    <a:pt x="37747" y="1728591"/>
                  </a:lnTo>
                  <a:cubicBezTo>
                    <a:pt x="27736" y="1728591"/>
                    <a:pt x="18135" y="1724614"/>
                    <a:pt x="11056" y="1717536"/>
                  </a:cubicBezTo>
                  <a:cubicBezTo>
                    <a:pt x="3977" y="1710457"/>
                    <a:pt x="0" y="1700856"/>
                    <a:pt x="0" y="1690845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8591" cy="1766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097547"/>
            <a:ext cx="13409814" cy="131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4"/>
              </a:lnSpc>
            </a:pPr>
            <a:r>
              <a:rPr lang="en-US" sz="9229" b="1" spc="-47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Issues (SEOptimer)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44678"/>
            <a:ext cx="10696106" cy="416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Non-optimized title tag and meta description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Keyword Consistency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Weak H1 without target keyword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Lack of SEO-focused content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Missing image ALT text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Poor internal linking with generic anchor text</a:t>
            </a:r>
          </a:p>
          <a:p>
            <a:pPr algn="l">
              <a:lnSpc>
                <a:spcPts val="4759"/>
              </a:lnSpc>
            </a:pPr>
            <a:endParaRPr lang="en-US" sz="2799">
              <a:solidFill>
                <a:srgbClr val="FFFFFF">
                  <a:alpha val="71765"/>
                </a:srgb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18915">
            <a:off x="-1802415" y="-3134426"/>
            <a:ext cx="6563245" cy="6563245"/>
            <a:chOff x="0" y="0"/>
            <a:chExt cx="1728591" cy="1728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591" cy="1728591"/>
            </a:xfrm>
            <a:custGeom>
              <a:avLst/>
              <a:gdLst/>
              <a:ahLst/>
              <a:cxnLst/>
              <a:rect l="l" t="t" r="r" b="b"/>
              <a:pathLst>
                <a:path w="1728591" h="1728591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1690845"/>
                  </a:lnTo>
                  <a:cubicBezTo>
                    <a:pt x="1728591" y="1700856"/>
                    <a:pt x="1724614" y="1710457"/>
                    <a:pt x="1717536" y="1717536"/>
                  </a:cubicBezTo>
                  <a:cubicBezTo>
                    <a:pt x="1710457" y="1724614"/>
                    <a:pt x="1700856" y="1728591"/>
                    <a:pt x="1690845" y="1728591"/>
                  </a:cubicBezTo>
                  <a:lnTo>
                    <a:pt x="37747" y="1728591"/>
                  </a:lnTo>
                  <a:cubicBezTo>
                    <a:pt x="27736" y="1728591"/>
                    <a:pt x="18135" y="1724614"/>
                    <a:pt x="11056" y="1717536"/>
                  </a:cubicBezTo>
                  <a:cubicBezTo>
                    <a:pt x="3977" y="1710457"/>
                    <a:pt x="0" y="1700856"/>
                    <a:pt x="0" y="1690845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8591" cy="1766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79207" y="4566888"/>
            <a:ext cx="15665601" cy="4856336"/>
          </a:xfrm>
          <a:custGeom>
            <a:avLst/>
            <a:gdLst/>
            <a:ahLst/>
            <a:cxnLst/>
            <a:rect l="l" t="t" r="r" b="b"/>
            <a:pathLst>
              <a:path w="15665601" h="4856336">
                <a:moveTo>
                  <a:pt x="0" y="0"/>
                </a:moveTo>
                <a:lnTo>
                  <a:pt x="15665601" y="0"/>
                </a:lnTo>
                <a:lnTo>
                  <a:pt x="15665601" y="4856336"/>
                </a:lnTo>
                <a:lnTo>
                  <a:pt x="0" y="4856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097547"/>
            <a:ext cx="13409814" cy="131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4"/>
              </a:lnSpc>
            </a:pPr>
            <a:r>
              <a:rPr lang="en-US" sz="9229" b="1" spc="-47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Issues (SEOptimer)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18915">
            <a:off x="-1802415" y="-3134426"/>
            <a:ext cx="6563245" cy="6563245"/>
            <a:chOff x="0" y="0"/>
            <a:chExt cx="1728591" cy="1728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591" cy="1728591"/>
            </a:xfrm>
            <a:custGeom>
              <a:avLst/>
              <a:gdLst/>
              <a:ahLst/>
              <a:cxnLst/>
              <a:rect l="l" t="t" r="r" b="b"/>
              <a:pathLst>
                <a:path w="1728591" h="1728591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1690845"/>
                  </a:lnTo>
                  <a:cubicBezTo>
                    <a:pt x="1728591" y="1700856"/>
                    <a:pt x="1724614" y="1710457"/>
                    <a:pt x="1717536" y="1717536"/>
                  </a:cubicBezTo>
                  <a:cubicBezTo>
                    <a:pt x="1710457" y="1724614"/>
                    <a:pt x="1700856" y="1728591"/>
                    <a:pt x="1690845" y="1728591"/>
                  </a:cubicBezTo>
                  <a:lnTo>
                    <a:pt x="37747" y="1728591"/>
                  </a:lnTo>
                  <a:cubicBezTo>
                    <a:pt x="27736" y="1728591"/>
                    <a:pt x="18135" y="1724614"/>
                    <a:pt x="11056" y="1717536"/>
                  </a:cubicBezTo>
                  <a:cubicBezTo>
                    <a:pt x="3977" y="1710457"/>
                    <a:pt x="0" y="1700856"/>
                    <a:pt x="0" y="1690845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8591" cy="1766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79207" y="2316339"/>
            <a:ext cx="13409814" cy="131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4"/>
              </a:lnSpc>
            </a:pPr>
            <a:r>
              <a:rPr lang="en-US" sz="9229" b="1" spc="-47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Solutions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79207" y="3802722"/>
            <a:ext cx="10696106" cy="236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Optimize title tag, meta description, and H1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Add SEO-focused content section (500–800 words)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Fix image ALT tags and internal links</a:t>
            </a:r>
          </a:p>
          <a:p>
            <a:pPr marL="604519" lvl="1" indent="-302260" algn="l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71765"/>
                  </a:srgbClr>
                </a:solidFill>
                <a:latin typeface="Quicksand"/>
                <a:ea typeface="Quicksand"/>
                <a:cs typeface="Quicksand"/>
                <a:sym typeface="Quicksand"/>
              </a:rPr>
              <a:t>Add schema markup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618915">
            <a:off x="-1802415" y="-3134426"/>
            <a:ext cx="6563245" cy="6563245"/>
            <a:chOff x="0" y="0"/>
            <a:chExt cx="1728591" cy="1728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591" cy="1728591"/>
            </a:xfrm>
            <a:custGeom>
              <a:avLst/>
              <a:gdLst/>
              <a:ahLst/>
              <a:cxnLst/>
              <a:rect l="l" t="t" r="r" b="b"/>
              <a:pathLst>
                <a:path w="1728591" h="1728591">
                  <a:moveTo>
                    <a:pt x="37747" y="0"/>
                  </a:moveTo>
                  <a:lnTo>
                    <a:pt x="1690845" y="0"/>
                  </a:lnTo>
                  <a:cubicBezTo>
                    <a:pt x="1700856" y="0"/>
                    <a:pt x="1710457" y="3977"/>
                    <a:pt x="1717536" y="11056"/>
                  </a:cubicBezTo>
                  <a:cubicBezTo>
                    <a:pt x="1724614" y="18135"/>
                    <a:pt x="1728591" y="27736"/>
                    <a:pt x="1728591" y="37747"/>
                  </a:cubicBezTo>
                  <a:lnTo>
                    <a:pt x="1728591" y="1690845"/>
                  </a:lnTo>
                  <a:cubicBezTo>
                    <a:pt x="1728591" y="1700856"/>
                    <a:pt x="1724614" y="1710457"/>
                    <a:pt x="1717536" y="1717536"/>
                  </a:cubicBezTo>
                  <a:cubicBezTo>
                    <a:pt x="1710457" y="1724614"/>
                    <a:pt x="1700856" y="1728591"/>
                    <a:pt x="1690845" y="1728591"/>
                  </a:cubicBezTo>
                  <a:lnTo>
                    <a:pt x="37747" y="1728591"/>
                  </a:lnTo>
                  <a:cubicBezTo>
                    <a:pt x="27736" y="1728591"/>
                    <a:pt x="18135" y="1724614"/>
                    <a:pt x="11056" y="1717536"/>
                  </a:cubicBezTo>
                  <a:cubicBezTo>
                    <a:pt x="3977" y="1710457"/>
                    <a:pt x="0" y="1700856"/>
                    <a:pt x="0" y="1690845"/>
                  </a:cubicBezTo>
                  <a:lnTo>
                    <a:pt x="0" y="37747"/>
                  </a:lnTo>
                  <a:cubicBezTo>
                    <a:pt x="0" y="27736"/>
                    <a:pt x="3977" y="18135"/>
                    <a:pt x="11056" y="11056"/>
                  </a:cubicBezTo>
                  <a:cubicBezTo>
                    <a:pt x="18135" y="3977"/>
                    <a:pt x="27736" y="0"/>
                    <a:pt x="37747" y="0"/>
                  </a:cubicBezTo>
                  <a:close/>
                </a:path>
              </a:pathLst>
            </a:custGeom>
            <a:solidFill>
              <a:srgbClr val="062B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8591" cy="1766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56441" y="3812839"/>
            <a:ext cx="14031726" cy="6068722"/>
          </a:xfrm>
          <a:custGeom>
            <a:avLst/>
            <a:gdLst/>
            <a:ahLst/>
            <a:cxnLst/>
            <a:rect l="l" t="t" r="r" b="b"/>
            <a:pathLst>
              <a:path w="14031726" h="6068722">
                <a:moveTo>
                  <a:pt x="0" y="0"/>
                </a:moveTo>
                <a:lnTo>
                  <a:pt x="14031727" y="0"/>
                </a:lnTo>
                <a:lnTo>
                  <a:pt x="14031727" y="6068722"/>
                </a:lnTo>
                <a:lnTo>
                  <a:pt x="0" y="6068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9207" y="2316339"/>
            <a:ext cx="13409814" cy="131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4"/>
              </a:lnSpc>
            </a:pPr>
            <a:r>
              <a:rPr lang="en-US" sz="9229" b="1" spc="-47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Solutions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Custom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Quicksand Bold</vt:lpstr>
      <vt:lpstr>Calibri</vt:lpstr>
      <vt:lpstr>League Spartan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- Page SEO Audit &amp; Optimization</dc:title>
  <cp:lastModifiedBy>Fate Destroyer</cp:lastModifiedBy>
  <cp:revision>1</cp:revision>
  <dcterms:created xsi:type="dcterms:W3CDTF">2006-08-16T00:00:00Z</dcterms:created>
  <dcterms:modified xsi:type="dcterms:W3CDTF">2026-02-15T14:16:50Z</dcterms:modified>
  <dc:identifier>DAHBZnVGQoE</dc:identifier>
</cp:coreProperties>
</file>